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35"/>
  </p:notesMasterIdLst>
  <p:sldIdLst>
    <p:sldId id="338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80" r:id="rId22"/>
    <p:sldId id="281" r:id="rId23"/>
    <p:sldId id="282" r:id="rId24"/>
    <p:sldId id="283" r:id="rId25"/>
    <p:sldId id="284" r:id="rId26"/>
    <p:sldId id="285" r:id="rId27"/>
    <p:sldId id="339" r:id="rId28"/>
    <p:sldId id="340" r:id="rId29"/>
    <p:sldId id="341" r:id="rId30"/>
    <p:sldId id="342" r:id="rId31"/>
    <p:sldId id="343" r:id="rId32"/>
    <p:sldId id="275" r:id="rId33"/>
    <p:sldId id="277" r:id="rId34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7" d="100"/>
          <a:sy n="87" d="100"/>
        </p:scale>
        <p:origin x="906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Slide Image Placeholder 1">
            <a:extLst>
              <a:ext uri="{FF2B5EF4-FFF2-40B4-BE49-F238E27FC236}">
                <a16:creationId xmlns:a16="http://schemas.microsoft.com/office/drawing/2014/main" id="{D55B898B-A0E1-B653-A02B-D4945545498E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9459" name="Notes Placeholder 2">
            <a:extLst>
              <a:ext uri="{FF2B5EF4-FFF2-40B4-BE49-F238E27FC236}">
                <a16:creationId xmlns:a16="http://schemas.microsoft.com/office/drawing/2014/main" id="{B5ADD60A-5797-F763-B83D-4ED6A82B1B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19460" name="Slide Number Placeholder 3">
            <a:extLst>
              <a:ext uri="{FF2B5EF4-FFF2-40B4-BE49-F238E27FC236}">
                <a16:creationId xmlns:a16="http://schemas.microsoft.com/office/drawing/2014/main" id="{D778532B-4A78-E316-4E05-9B0B41FD4C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B89EE38F-60C4-4E1A-A494-A1753E8AD8BB}" type="slidenum">
              <a:rPr lang="en-IN" altLang="en-US">
                <a:latin typeface="Calibri" panose="020F0502020204030204" pitchFamily="34" charset="0"/>
              </a:rPr>
              <a:pPr/>
              <a:t>1</a:t>
            </a:fld>
            <a:endParaRPr lang="en-IN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9969201726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9969201726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9969201726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9969201726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980b0aff7a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980b0aff7a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980b0aff7a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980b0aff7a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969050640c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969050640c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980b0aff7a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980b0aff7a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980b0aff7a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980b0aff7a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9969201726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9969201726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9969201726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9969201726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980b0aff7a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980b0aff7a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9969201726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9969201726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980b0aff7a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980b0aff7a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9969201726_0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9969201726_0_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980b0aff7a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980b0aff7a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980b0aff7a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980b0aff7a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980b0aff7a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980b0aff7a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980b0aff7a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980b0aff7a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9926db070c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9926db070c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9926db070c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9926db070c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969050640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969050640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9a6306c884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9a6306c884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9a6306c884_1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9a6306c884_1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9926db070c_0_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9926db070c_0_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9a6306c88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9a6306c88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969050640c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969050640c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980b0aff7a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980b0aff7a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996920172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996920172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9969201726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9969201726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9969201726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9969201726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9969201726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9969201726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2C79A96-23C5-CC09-880E-4C4325CBF448}"/>
              </a:ext>
            </a:extLst>
          </p:cNvPr>
          <p:cNvSpPr/>
          <p:nvPr userDrawn="1"/>
        </p:nvSpPr>
        <p:spPr>
          <a:xfrm>
            <a:off x="0" y="2514600"/>
            <a:ext cx="8686800" cy="2057400"/>
          </a:xfrm>
          <a:prstGeom prst="rect">
            <a:avLst/>
          </a:prstGeom>
          <a:solidFill>
            <a:srgbClr val="1011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5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B754632-B020-EB07-B295-195A904B39CC}"/>
              </a:ext>
            </a:extLst>
          </p:cNvPr>
          <p:cNvSpPr/>
          <p:nvPr userDrawn="1"/>
        </p:nvSpPr>
        <p:spPr>
          <a:xfrm>
            <a:off x="2895600" y="4572000"/>
            <a:ext cx="2895600" cy="5715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5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A69AF42-7A2A-F05D-E4BF-4B4242E821EA}"/>
              </a:ext>
            </a:extLst>
          </p:cNvPr>
          <p:cNvSpPr/>
          <p:nvPr userDrawn="1"/>
        </p:nvSpPr>
        <p:spPr>
          <a:xfrm>
            <a:off x="0" y="4572000"/>
            <a:ext cx="2895600" cy="5715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5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E9184FD-038F-5D83-F271-2847AD43F372}"/>
              </a:ext>
            </a:extLst>
          </p:cNvPr>
          <p:cNvSpPr/>
          <p:nvPr userDrawn="1"/>
        </p:nvSpPr>
        <p:spPr>
          <a:xfrm>
            <a:off x="5791200" y="4572000"/>
            <a:ext cx="2895600" cy="5715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50"/>
          </a:p>
        </p:txBody>
      </p:sp>
      <p:pic>
        <p:nvPicPr>
          <p:cNvPr id="8" name="Picture 10" descr="BITS_university_logo_whitevert.png">
            <a:extLst>
              <a:ext uri="{FF2B5EF4-FFF2-40B4-BE49-F238E27FC236}">
                <a16:creationId xmlns:a16="http://schemas.microsoft.com/office/drawing/2014/main" id="{EDFAB835-7B88-0EE2-4377-651D7EA15F4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" b="28592"/>
          <a:stretch>
            <a:fillRect/>
          </a:stretch>
        </p:blipFill>
        <p:spPr bwMode="auto">
          <a:xfrm>
            <a:off x="76200" y="2514600"/>
            <a:ext cx="2057400" cy="14847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9552462-00EE-BC16-F351-F776233BF974}"/>
              </a:ext>
            </a:extLst>
          </p:cNvPr>
          <p:cNvSpPr txBox="1"/>
          <p:nvPr userDrawn="1"/>
        </p:nvSpPr>
        <p:spPr>
          <a:xfrm>
            <a:off x="-76200" y="3943350"/>
            <a:ext cx="2209800" cy="42704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175" b="1" spc="-113" dirty="0">
                <a:solidFill>
                  <a:schemeClr val="bg1"/>
                </a:solidFill>
                <a:latin typeface="Arial"/>
                <a:cs typeface="Arial"/>
              </a:rPr>
              <a:t>BITS</a:t>
            </a:r>
            <a:r>
              <a:rPr lang="en-US" sz="2175" spc="-113" dirty="0">
                <a:solidFill>
                  <a:schemeClr val="bg1"/>
                </a:solidFill>
                <a:latin typeface="Arial"/>
                <a:cs typeface="Arial"/>
              </a:rPr>
              <a:t> Pilani</a:t>
            </a:r>
          </a:p>
        </p:txBody>
      </p:sp>
      <p:sp>
        <p:nvSpPr>
          <p:cNvPr id="10" name="TextBox 12">
            <a:extLst>
              <a:ext uri="{FF2B5EF4-FFF2-40B4-BE49-F238E27FC236}">
                <a16:creationId xmlns:a16="http://schemas.microsoft.com/office/drawing/2014/main" id="{9B56AAE2-54B6-1843-9C54-978512DD094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52400" y="4250531"/>
            <a:ext cx="1905000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900">
                <a:solidFill>
                  <a:srgbClr val="FFFFFF"/>
                </a:solidFill>
              </a:rPr>
              <a:t>Pilani Campus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2514600" y="4057650"/>
            <a:ext cx="6019800" cy="400050"/>
          </a:xfrm>
        </p:spPr>
        <p:txBody>
          <a:bodyPr anchor="b">
            <a:noAutofit/>
          </a:bodyPr>
          <a:lstStyle>
            <a:lvl1pPr marL="0" indent="0" algn="r">
              <a:lnSpc>
                <a:spcPts val="1350"/>
              </a:lnSpc>
              <a:spcBef>
                <a:spcPts val="0"/>
              </a:spcBef>
              <a:buNone/>
              <a:defRPr sz="135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4600" y="2857500"/>
            <a:ext cx="6019800" cy="1143000"/>
          </a:xfrm>
        </p:spPr>
        <p:txBody>
          <a:bodyPr anchorCtr="0">
            <a:noAutofit/>
          </a:bodyPr>
          <a:lstStyle>
            <a:lvl1pPr algn="l">
              <a:lnSpc>
                <a:spcPts val="3000"/>
              </a:lnSpc>
              <a:defRPr sz="33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66706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8391B80-8F87-6E71-4E6E-D849CBA77D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8850" y="2571750"/>
            <a:ext cx="5314950" cy="1428750"/>
          </a:xfrm>
        </p:spPr>
        <p:txBody>
          <a:bodyPr/>
          <a:lstStyle/>
          <a:p>
            <a:pPr algn="r">
              <a:defRPr/>
            </a:pPr>
            <a:r>
              <a:rPr lang="en-US" sz="3000" cap="small" dirty="0"/>
              <a:t>Object Detection with CNN</a:t>
            </a:r>
          </a:p>
        </p:txBody>
      </p:sp>
      <p:sp>
        <p:nvSpPr>
          <p:cNvPr id="18435" name="Content Placeholder 5">
            <a:extLst>
              <a:ext uri="{FF2B5EF4-FFF2-40B4-BE49-F238E27FC236}">
                <a16:creationId xmlns:a16="http://schemas.microsoft.com/office/drawing/2014/main" id="{14400FB5-4048-0B8C-67FC-B94FCD61A01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400300" y="3886200"/>
            <a:ext cx="5143500" cy="589360"/>
          </a:xfrm>
        </p:spPr>
        <p:txBody>
          <a:bodyPr/>
          <a:lstStyle/>
          <a:p>
            <a:pPr>
              <a:spcBef>
                <a:spcPts val="900"/>
              </a:spcBef>
            </a:pPr>
            <a:endParaRPr lang="en-US" altLang="en-US" sz="2700" dirty="0"/>
          </a:p>
          <a:p>
            <a:pPr>
              <a:spcBef>
                <a:spcPts val="900"/>
              </a:spcBef>
            </a:pPr>
            <a:endParaRPr lang="en-US" altLang="en-US" sz="2700" dirty="0"/>
          </a:p>
          <a:p>
            <a:pPr>
              <a:spcBef>
                <a:spcPts val="900"/>
              </a:spcBef>
            </a:pPr>
            <a:r>
              <a:rPr lang="en-US" altLang="en-US" sz="2700" dirty="0"/>
              <a:t>Mounika Marreddy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Times New Roman"/>
                <a:ea typeface="Times New Roman"/>
                <a:cs typeface="Times New Roman"/>
                <a:sym typeface="Times New Roman"/>
              </a:rPr>
              <a:t>Self driving cars</a:t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6" name="Google Shape;106;p21"/>
          <p:cNvSpPr txBox="1"/>
          <p:nvPr/>
        </p:nvSpPr>
        <p:spPr>
          <a:xfrm>
            <a:off x="123600" y="4160075"/>
            <a:ext cx="8896800" cy="6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Using CNN’s we can predict the steering angle to avoid all sorts of collisions.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07" name="Google Shape;10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73100"/>
            <a:ext cx="7403975" cy="318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Times New Roman"/>
                <a:ea typeface="Times New Roman"/>
                <a:cs typeface="Times New Roman"/>
                <a:sym typeface="Times New Roman"/>
              </a:rPr>
              <a:t>Face recognition</a:t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3" name="Google Shape;113;p22"/>
          <p:cNvSpPr txBox="1"/>
          <p:nvPr/>
        </p:nvSpPr>
        <p:spPr>
          <a:xfrm>
            <a:off x="123600" y="4160075"/>
            <a:ext cx="8896800" cy="6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Using CNN’s we can classify the faces of individuals whose images saved in dataset .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14" name="Google Shape;11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8475" y="1001994"/>
            <a:ext cx="6182625" cy="30056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CNN Architecture</a:t>
            </a:r>
            <a:endParaRPr/>
          </a:p>
        </p:txBody>
      </p:sp>
      <p:pic>
        <p:nvPicPr>
          <p:cNvPr id="120" name="Google Shape;12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125" y="1207050"/>
            <a:ext cx="7048500" cy="306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Times New Roman"/>
                <a:ea typeface="Times New Roman"/>
                <a:cs typeface="Times New Roman"/>
                <a:sym typeface="Times New Roman"/>
              </a:rPr>
              <a:t>Layers in CNN</a:t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6" name="Google Shape;126;p2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AutoNum type="arabicPeriod"/>
            </a:pPr>
            <a:r>
              <a:rPr lang="en" sz="2000">
                <a:latin typeface="Times New Roman"/>
                <a:ea typeface="Times New Roman"/>
                <a:cs typeface="Times New Roman"/>
                <a:sym typeface="Times New Roman"/>
              </a:rPr>
              <a:t>Input layer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AutoNum type="arabicPeriod"/>
            </a:pPr>
            <a:r>
              <a:rPr lang="en" sz="2000">
                <a:latin typeface="Times New Roman"/>
                <a:ea typeface="Times New Roman"/>
                <a:cs typeface="Times New Roman"/>
                <a:sym typeface="Times New Roman"/>
              </a:rPr>
              <a:t>Convolution layer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AutoNum type="arabicPeriod"/>
            </a:pPr>
            <a:r>
              <a:rPr lang="en" sz="2000">
                <a:latin typeface="Times New Roman"/>
                <a:ea typeface="Times New Roman"/>
                <a:cs typeface="Times New Roman"/>
                <a:sym typeface="Times New Roman"/>
              </a:rPr>
              <a:t>Pooling layer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AutoNum type="arabicPeriod"/>
            </a:pPr>
            <a:r>
              <a:rPr lang="en" sz="2000">
                <a:latin typeface="Times New Roman"/>
                <a:ea typeface="Times New Roman"/>
                <a:cs typeface="Times New Roman"/>
                <a:sym typeface="Times New Roman"/>
              </a:rPr>
              <a:t>Fully connected layer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AutoNum type="arabicPeriod"/>
            </a:pPr>
            <a:r>
              <a:rPr lang="en" sz="2000">
                <a:latin typeface="Times New Roman"/>
                <a:ea typeface="Times New Roman"/>
                <a:cs typeface="Times New Roman"/>
                <a:sym typeface="Times New Roman"/>
              </a:rPr>
              <a:t>Output layer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Times New Roman"/>
                <a:ea typeface="Times New Roman"/>
                <a:cs typeface="Times New Roman"/>
                <a:sym typeface="Times New Roman"/>
              </a:rPr>
              <a:t>Why CNN</a:t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32" name="Google Shape;13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8350" y="1101050"/>
            <a:ext cx="2317450" cy="2600599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5"/>
          <p:cNvSpPr txBox="1"/>
          <p:nvPr/>
        </p:nvSpPr>
        <p:spPr>
          <a:xfrm>
            <a:off x="1192600" y="3942825"/>
            <a:ext cx="2383200" cy="3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28x28x1 = 784 neurons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34" name="Google Shape;134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06025" y="1143000"/>
            <a:ext cx="2715925" cy="2600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5"/>
          <p:cNvSpPr txBox="1"/>
          <p:nvPr/>
        </p:nvSpPr>
        <p:spPr>
          <a:xfrm>
            <a:off x="5306025" y="3942775"/>
            <a:ext cx="3166800" cy="3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224x224x3 = 100,352 neurons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6"/>
          <p:cNvSpPr txBox="1">
            <a:spLocks noGrp="1"/>
          </p:cNvSpPr>
          <p:nvPr>
            <p:ph type="title"/>
          </p:nvPr>
        </p:nvSpPr>
        <p:spPr>
          <a:xfrm>
            <a:off x="70400" y="117350"/>
            <a:ext cx="8712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Times New Roman"/>
                <a:ea typeface="Times New Roman"/>
                <a:cs typeface="Times New Roman"/>
                <a:sym typeface="Times New Roman"/>
              </a:rPr>
              <a:t>Fully connected layer vs convolution layer</a:t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1" name="Google Shape;141;p26"/>
          <p:cNvSpPr txBox="1">
            <a:spLocks noGrp="1"/>
          </p:cNvSpPr>
          <p:nvPr>
            <p:ph type="body" idx="1"/>
          </p:nvPr>
        </p:nvSpPr>
        <p:spPr>
          <a:xfrm>
            <a:off x="311700" y="735450"/>
            <a:ext cx="8520600" cy="421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 fully connected layer a 32x32x3 image changes to the dimension of 3072x1.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 convolution layer, spatial structure of the image is preserved.</a:t>
            </a:r>
            <a:endParaRPr/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42" name="Google Shape;14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200" y="1421275"/>
            <a:ext cx="8377199" cy="93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1975" y="3038450"/>
            <a:ext cx="8220075" cy="182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Times New Roman"/>
                <a:ea typeface="Times New Roman"/>
                <a:cs typeface="Times New Roman"/>
                <a:sym typeface="Times New Roman"/>
              </a:rPr>
              <a:t>What is convolution?</a:t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9" name="Google Shape;149;p27"/>
          <p:cNvSpPr txBox="1">
            <a:spLocks noGrp="1"/>
          </p:cNvSpPr>
          <p:nvPr>
            <p:ph type="body" idx="1"/>
          </p:nvPr>
        </p:nvSpPr>
        <p:spPr>
          <a:xfrm>
            <a:off x="311700" y="111275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Char char="●"/>
            </a:pPr>
            <a:r>
              <a:rPr lang="en" sz="2000">
                <a:latin typeface="Times New Roman"/>
                <a:ea typeface="Times New Roman"/>
                <a:cs typeface="Times New Roman"/>
                <a:sym typeface="Times New Roman"/>
              </a:rPr>
              <a:t>The basic idea is to slide a matrix F (say 3x3) over an image (9x9) and compute the “inner product” (similarity) of F with the corresponding field of the image, and replace the pixel in the center of the field with the output of the inner product operation.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50" name="Google Shape;15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975" y="2694500"/>
            <a:ext cx="8211726" cy="213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Strides</a:t>
            </a:r>
            <a:endParaRPr/>
          </a:p>
        </p:txBody>
      </p:sp>
      <p:sp>
        <p:nvSpPr>
          <p:cNvPr id="156" name="Google Shape;156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Stride is the number of pixels shifts over the input matrix.</a:t>
            </a:r>
            <a:endParaRPr/>
          </a:p>
        </p:txBody>
      </p:sp>
      <p:pic>
        <p:nvPicPr>
          <p:cNvPr id="157" name="Google Shape;15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075" y="1717888"/>
            <a:ext cx="3868625" cy="2285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7175" y="1717900"/>
            <a:ext cx="4249826" cy="2224125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8"/>
          <p:cNvSpPr txBox="1"/>
          <p:nvPr/>
        </p:nvSpPr>
        <p:spPr>
          <a:xfrm>
            <a:off x="540075" y="4003475"/>
            <a:ext cx="3809100" cy="7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Convolution with stride 1. Here we move the filters to 1 pixel at a time.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60" name="Google Shape;160;p28"/>
          <p:cNvCxnSpPr/>
          <p:nvPr/>
        </p:nvCxnSpPr>
        <p:spPr>
          <a:xfrm flipH="1">
            <a:off x="4577400" y="1707775"/>
            <a:ext cx="10200" cy="3167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1" name="Google Shape;161;p28"/>
          <p:cNvSpPr txBox="1"/>
          <p:nvPr/>
        </p:nvSpPr>
        <p:spPr>
          <a:xfrm>
            <a:off x="4684150" y="4003475"/>
            <a:ext cx="3809100" cy="6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Convolution with stride 2. Here we move the filters to 2 pixels at a time.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Times New Roman"/>
                <a:ea typeface="Times New Roman"/>
                <a:cs typeface="Times New Roman"/>
                <a:sym typeface="Times New Roman"/>
              </a:rPr>
              <a:t>Padding</a:t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7" name="Google Shape;167;p2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Char char="●"/>
            </a:pPr>
            <a:r>
              <a:rPr lang="en" sz="2000">
                <a:latin typeface="Times New Roman"/>
                <a:ea typeface="Times New Roman"/>
                <a:cs typeface="Times New Roman"/>
                <a:sym typeface="Times New Roman"/>
              </a:rPr>
              <a:t>If the filter does not fit perfectly in input image then we need to pad the image with zeros.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68" name="Google Shape;16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075" y="1841925"/>
            <a:ext cx="5867400" cy="2358275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9"/>
          <p:cNvSpPr txBox="1"/>
          <p:nvPr/>
        </p:nvSpPr>
        <p:spPr>
          <a:xfrm>
            <a:off x="898025" y="4329275"/>
            <a:ext cx="5719500" cy="6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Convolution with stride 2 and padding to 1.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0"/>
          <p:cNvSpPr txBox="1">
            <a:spLocks noGrp="1"/>
          </p:cNvSpPr>
          <p:nvPr>
            <p:ph type="title"/>
          </p:nvPr>
        </p:nvSpPr>
        <p:spPr>
          <a:xfrm>
            <a:off x="311700" y="2166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Times New Roman"/>
                <a:ea typeface="Times New Roman"/>
                <a:cs typeface="Times New Roman"/>
                <a:sym typeface="Times New Roman"/>
              </a:rPr>
              <a:t>Example of convolution</a:t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75" name="Google Shape;17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1513" y="1469600"/>
            <a:ext cx="7923774" cy="314660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30"/>
          <p:cNvSpPr txBox="1"/>
          <p:nvPr/>
        </p:nvSpPr>
        <p:spPr>
          <a:xfrm>
            <a:off x="311700" y="810875"/>
            <a:ext cx="7407300" cy="49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Times New Roman"/>
                <a:ea typeface="Times New Roman"/>
                <a:cs typeface="Times New Roman"/>
                <a:sym typeface="Times New Roman"/>
              </a:rPr>
              <a:t>Here 2x2 convolution matrix is applied on an image with stride 2.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CNN (Convolutional Neural Networks)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Times New Roman"/>
                <a:ea typeface="Times New Roman"/>
                <a:cs typeface="Times New Roman"/>
                <a:sym typeface="Times New Roman"/>
              </a:rPr>
              <a:t>Calculating output image size</a:t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2" name="Google Shape;182;p3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Char char="●"/>
            </a:pPr>
            <a:r>
              <a:rPr lang="en" sz="2000">
                <a:latin typeface="Times New Roman"/>
                <a:ea typeface="Times New Roman"/>
                <a:cs typeface="Times New Roman"/>
                <a:sym typeface="Times New Roman"/>
              </a:rPr>
              <a:t>The exact size of convolution output for an input image is calculated as follows: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000">
                <a:latin typeface="Times New Roman"/>
                <a:ea typeface="Times New Roman"/>
                <a:cs typeface="Times New Roman"/>
                <a:sym typeface="Times New Roman"/>
              </a:rPr>
              <a:t>Output width = 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000">
                <a:latin typeface="Times New Roman"/>
                <a:ea typeface="Times New Roman"/>
                <a:cs typeface="Times New Roman"/>
                <a:sym typeface="Times New Roman"/>
              </a:rPr>
              <a:t>Output height = 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000">
                <a:latin typeface="Times New Roman"/>
                <a:ea typeface="Times New Roman"/>
                <a:cs typeface="Times New Roman"/>
                <a:sym typeface="Times New Roman"/>
              </a:rPr>
              <a:t>Here W and H are the width and height of an image, F</a:t>
            </a:r>
            <a:r>
              <a:rPr lang="en" sz="2000" baseline="-25000">
                <a:latin typeface="Times New Roman"/>
                <a:ea typeface="Times New Roman"/>
                <a:cs typeface="Times New Roman"/>
                <a:sym typeface="Times New Roman"/>
              </a:rPr>
              <a:t>w</a:t>
            </a:r>
            <a:r>
              <a:rPr lang="en" sz="2000">
                <a:latin typeface="Times New Roman"/>
                <a:ea typeface="Times New Roman"/>
                <a:cs typeface="Times New Roman"/>
                <a:sym typeface="Times New Roman"/>
              </a:rPr>
              <a:t> and F</a:t>
            </a:r>
            <a:r>
              <a:rPr lang="en" sz="2000" baseline="-25000">
                <a:latin typeface="Times New Roman"/>
                <a:ea typeface="Times New Roman"/>
                <a:cs typeface="Times New Roman"/>
                <a:sym typeface="Times New Roman"/>
              </a:rPr>
              <a:t>h</a:t>
            </a:r>
            <a:r>
              <a:rPr lang="en" sz="2000">
                <a:latin typeface="Times New Roman"/>
                <a:ea typeface="Times New Roman"/>
                <a:cs typeface="Times New Roman"/>
                <a:sym typeface="Times New Roman"/>
              </a:rPr>
              <a:t> are the width and height of filter and S</a:t>
            </a:r>
            <a:r>
              <a:rPr lang="en" sz="2000" baseline="-25000">
                <a:latin typeface="Times New Roman"/>
                <a:ea typeface="Times New Roman"/>
                <a:cs typeface="Times New Roman"/>
                <a:sym typeface="Times New Roman"/>
              </a:rPr>
              <a:t>w</a:t>
            </a:r>
            <a:r>
              <a:rPr lang="en" sz="2000">
                <a:latin typeface="Times New Roman"/>
                <a:ea typeface="Times New Roman"/>
                <a:cs typeface="Times New Roman"/>
                <a:sym typeface="Times New Roman"/>
              </a:rPr>
              <a:t> and S</a:t>
            </a:r>
            <a:r>
              <a:rPr lang="en" sz="2000" baseline="-25000">
                <a:latin typeface="Times New Roman"/>
                <a:ea typeface="Times New Roman"/>
                <a:cs typeface="Times New Roman"/>
                <a:sym typeface="Times New Roman"/>
              </a:rPr>
              <a:t>h</a:t>
            </a:r>
            <a:r>
              <a:rPr lang="en" sz="2000">
                <a:latin typeface="Times New Roman"/>
                <a:ea typeface="Times New Roman"/>
                <a:cs typeface="Times New Roman"/>
                <a:sym typeface="Times New Roman"/>
              </a:rPr>
              <a:t> are the width and height of stride.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83" name="Google Shape;18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7100" y="2930900"/>
            <a:ext cx="2823300" cy="84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57100" y="1760125"/>
            <a:ext cx="2605675" cy="8685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7"/>
          <p:cNvSpPr txBox="1">
            <a:spLocks noGrp="1"/>
          </p:cNvSpPr>
          <p:nvPr>
            <p:ph type="title"/>
          </p:nvPr>
        </p:nvSpPr>
        <p:spPr>
          <a:xfrm>
            <a:off x="311700" y="1968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Filters</a:t>
            </a:r>
            <a:endParaRPr/>
          </a:p>
        </p:txBody>
      </p:sp>
      <p:sp>
        <p:nvSpPr>
          <p:cNvPr id="222" name="Google Shape;222;p37"/>
          <p:cNvSpPr txBox="1">
            <a:spLocks noGrp="1"/>
          </p:cNvSpPr>
          <p:nvPr>
            <p:ph type="body" idx="1"/>
          </p:nvPr>
        </p:nvSpPr>
        <p:spPr>
          <a:xfrm>
            <a:off x="311700" y="769500"/>
            <a:ext cx="8520600" cy="414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 CNN, we have different convolution layers and each layer have multiple filters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filters at each layer learns the representation of image.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223" name="Google Shape;22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425" y="1858299"/>
            <a:ext cx="6772275" cy="1547525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37"/>
          <p:cNvSpPr txBox="1"/>
          <p:nvPr/>
        </p:nvSpPr>
        <p:spPr>
          <a:xfrm>
            <a:off x="526275" y="3524975"/>
            <a:ext cx="8003100" cy="10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  <a:t>From fig: In layer 1, low level features like curves, lines were extracted. In intermediate layers mid-level features like nose, eyes and lips were learned. The last layer learns features of a full human face.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Times New Roman"/>
                <a:ea typeface="Times New Roman"/>
                <a:cs typeface="Times New Roman"/>
                <a:sym typeface="Times New Roman"/>
              </a:rPr>
              <a:t>Which size for filter and stride should we take?</a:t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0" name="Google Shape;230;p3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Char char="●"/>
            </a:pPr>
            <a:r>
              <a:rPr lang="en" sz="2000">
                <a:latin typeface="Times New Roman"/>
                <a:ea typeface="Times New Roman"/>
                <a:cs typeface="Times New Roman"/>
                <a:sym typeface="Times New Roman"/>
              </a:rPr>
              <a:t>Small sizes for filter and stride can capture fine details of the image.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Char char="●"/>
            </a:pPr>
            <a:r>
              <a:rPr lang="en" sz="2000">
                <a:latin typeface="Times New Roman"/>
                <a:ea typeface="Times New Roman"/>
                <a:cs typeface="Times New Roman"/>
                <a:sym typeface="Times New Roman"/>
              </a:rPr>
              <a:t>Big sizes for filter and stride can cause huge information loss.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Char char="●"/>
            </a:pPr>
            <a:r>
              <a:rPr lang="en" sz="2000">
                <a:latin typeface="Times New Roman"/>
                <a:ea typeface="Times New Roman"/>
                <a:cs typeface="Times New Roman"/>
                <a:sym typeface="Times New Roman"/>
              </a:rPr>
              <a:t>Most common choice of size for filter is 2x2 and for stride is 2.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Times New Roman"/>
                <a:ea typeface="Times New Roman"/>
                <a:cs typeface="Times New Roman"/>
                <a:sym typeface="Times New Roman"/>
              </a:rPr>
              <a:t>Convolution layer</a:t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6" name="Google Shape;236;p39"/>
          <p:cNvSpPr txBox="1">
            <a:spLocks noGrp="1"/>
          </p:cNvSpPr>
          <p:nvPr>
            <p:ph type="body" idx="1"/>
          </p:nvPr>
        </p:nvSpPr>
        <p:spPr>
          <a:xfrm>
            <a:off x="311700" y="1549650"/>
            <a:ext cx="8520600" cy="236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Times New Roman"/>
                <a:ea typeface="Times New Roman"/>
                <a:cs typeface="Times New Roman"/>
                <a:sym typeface="Times New Roman"/>
              </a:rPr>
              <a:t>Main idea: Treat convolution matrix as parameters and learn them.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55600" algn="l" rtl="0">
              <a:spcBef>
                <a:spcPts val="1600"/>
              </a:spcBef>
              <a:spcAft>
                <a:spcPts val="0"/>
              </a:spcAft>
              <a:buSzPts val="2000"/>
              <a:buFont typeface="Times New Roman"/>
              <a:buChar char="●"/>
            </a:pPr>
            <a:r>
              <a:rPr lang="en" sz="2000">
                <a:latin typeface="Times New Roman"/>
                <a:ea typeface="Times New Roman"/>
                <a:cs typeface="Times New Roman"/>
                <a:sym typeface="Times New Roman"/>
              </a:rPr>
              <a:t>Convolution layer is the first layer to extract features from image.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Char char="●"/>
            </a:pPr>
            <a:r>
              <a:rPr lang="en" sz="2000">
                <a:latin typeface="Times New Roman"/>
                <a:ea typeface="Times New Roman"/>
                <a:cs typeface="Times New Roman"/>
                <a:sym typeface="Times New Roman"/>
              </a:rPr>
              <a:t>Convolution of an image with different filters can perform operations such as edge detection, blur and sharpen by applying filters.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0"/>
          <p:cNvSpPr txBox="1">
            <a:spLocks noGrp="1"/>
          </p:cNvSpPr>
          <p:nvPr>
            <p:ph type="title"/>
          </p:nvPr>
        </p:nvSpPr>
        <p:spPr>
          <a:xfrm>
            <a:off x="311700" y="2265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Times New Roman"/>
                <a:ea typeface="Times New Roman"/>
                <a:cs typeface="Times New Roman"/>
                <a:sym typeface="Times New Roman"/>
              </a:rPr>
              <a:t>Pooling layer</a:t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2" name="Google Shape;242;p40"/>
          <p:cNvSpPr txBox="1">
            <a:spLocks noGrp="1"/>
          </p:cNvSpPr>
          <p:nvPr>
            <p:ph type="body" idx="1"/>
          </p:nvPr>
        </p:nvSpPr>
        <p:spPr>
          <a:xfrm>
            <a:off x="311700" y="883800"/>
            <a:ext cx="8520600" cy="425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Char char="●"/>
            </a:pPr>
            <a:r>
              <a:rPr lang="en" sz="2000">
                <a:latin typeface="Times New Roman"/>
                <a:ea typeface="Times New Roman"/>
                <a:cs typeface="Times New Roman"/>
                <a:sym typeface="Times New Roman"/>
              </a:rPr>
              <a:t>Pooling layer makes the representations smaller and more manageable.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Char char="●"/>
            </a:pPr>
            <a:r>
              <a:rPr lang="en" sz="2000">
                <a:latin typeface="Times New Roman"/>
                <a:ea typeface="Times New Roman"/>
                <a:cs typeface="Times New Roman"/>
                <a:sym typeface="Times New Roman"/>
              </a:rPr>
              <a:t>Some of the types of pooling are max pooling, average pooling and sum pooling.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Char char="●"/>
            </a:pPr>
            <a:r>
              <a:rPr lang="en" sz="2000">
                <a:latin typeface="Times New Roman"/>
                <a:ea typeface="Times New Roman"/>
                <a:cs typeface="Times New Roman"/>
                <a:sym typeface="Times New Roman"/>
              </a:rPr>
              <a:t>Max pooling takes the largest element from the rectified feature map.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43" name="Google Shape;24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1900" y="2422800"/>
            <a:ext cx="5977575" cy="2194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Times New Roman"/>
                <a:ea typeface="Times New Roman"/>
                <a:cs typeface="Times New Roman"/>
                <a:sym typeface="Times New Roman"/>
              </a:rPr>
              <a:t>Fully connected layer</a:t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9" name="Google Shape;249;p41"/>
          <p:cNvSpPr txBox="1">
            <a:spLocks noGrp="1"/>
          </p:cNvSpPr>
          <p:nvPr>
            <p:ph type="body" idx="1"/>
          </p:nvPr>
        </p:nvSpPr>
        <p:spPr>
          <a:xfrm>
            <a:off x="311700" y="1470225"/>
            <a:ext cx="8520600" cy="261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Char char="●"/>
            </a:pPr>
            <a:r>
              <a:rPr lang="en" sz="2000">
                <a:latin typeface="Times New Roman"/>
                <a:ea typeface="Times New Roman"/>
                <a:cs typeface="Times New Roman"/>
                <a:sym typeface="Times New Roman"/>
              </a:rPr>
              <a:t>In fully connected layer, we flatten our matrix into vector and feed it to neural network.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Char char="●"/>
            </a:pPr>
            <a:r>
              <a:rPr lang="en" sz="2000">
                <a:latin typeface="Times New Roman"/>
                <a:ea typeface="Times New Roman"/>
                <a:cs typeface="Times New Roman"/>
                <a:sym typeface="Times New Roman"/>
              </a:rPr>
              <a:t>This layer takes input from its preceding layer (say convolution or max pooling) and outputs an N dimensional vector where N is the number of classes that the program has to choose from.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4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Times New Roman"/>
                <a:ea typeface="Times New Roman"/>
                <a:cs typeface="Times New Roman"/>
                <a:sym typeface="Times New Roman"/>
              </a:rPr>
              <a:t>Summary</a:t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5" name="Google Shape;255;p4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Char char="●"/>
            </a:pPr>
            <a:r>
              <a:rPr lang="en" sz="2000">
                <a:latin typeface="Times New Roman"/>
                <a:ea typeface="Times New Roman"/>
                <a:cs typeface="Times New Roman"/>
                <a:sym typeface="Times New Roman"/>
              </a:rPr>
              <a:t>Provide the input image into convolution layer.</a:t>
            </a:r>
            <a:endParaRPr sz="2000">
              <a:solidFill>
                <a:srgbClr val="292929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000"/>
              <a:buFont typeface="Times New Roman"/>
              <a:buChar char="●"/>
            </a:pPr>
            <a:r>
              <a:rPr lang="en" sz="2000">
                <a:solidFill>
                  <a:srgbClr val="292929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Choose parameters, apply filters with strides, padding if requires. Perform convolution on the image and apply ReLU activation to the matrix.</a:t>
            </a:r>
            <a:endParaRPr sz="2000">
              <a:solidFill>
                <a:srgbClr val="292929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000"/>
              <a:buFont typeface="Times New Roman"/>
              <a:buChar char="●"/>
            </a:pPr>
            <a:r>
              <a:rPr lang="en" sz="2000">
                <a:solidFill>
                  <a:srgbClr val="292929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Perform pooling to reduce the size.</a:t>
            </a:r>
            <a:endParaRPr sz="2000">
              <a:solidFill>
                <a:srgbClr val="292929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000"/>
              <a:buFont typeface="Times New Roman"/>
              <a:buChar char="●"/>
            </a:pPr>
            <a:r>
              <a:rPr lang="en" sz="2000">
                <a:solidFill>
                  <a:srgbClr val="292929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Add as many convolution layers until satisfied.</a:t>
            </a:r>
            <a:endParaRPr sz="2000">
              <a:solidFill>
                <a:srgbClr val="292929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000"/>
              <a:buFont typeface="Times New Roman"/>
              <a:buChar char="●"/>
            </a:pPr>
            <a:r>
              <a:rPr lang="en" sz="2000">
                <a:solidFill>
                  <a:srgbClr val="292929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Flatten the output and feed into a fully connected layer.</a:t>
            </a:r>
            <a:endParaRPr sz="2000">
              <a:solidFill>
                <a:srgbClr val="292929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000"/>
              <a:buFont typeface="Times New Roman"/>
              <a:buChar char="●"/>
            </a:pPr>
            <a:r>
              <a:rPr lang="en" sz="2000">
                <a:solidFill>
                  <a:srgbClr val="292929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Output the class using an activation function and classify the images.</a:t>
            </a:r>
            <a:endParaRPr sz="2000">
              <a:solidFill>
                <a:srgbClr val="292929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>
            <a:spLocks noGrp="1"/>
          </p:cNvSpPr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latin typeface="Times New Roman"/>
                <a:ea typeface="Times New Roman"/>
                <a:cs typeface="Times New Roman"/>
                <a:sym typeface="Times New Roman"/>
              </a:rPr>
              <a:t>Pre-trained CNN Architectures</a:t>
            </a:r>
            <a:endParaRPr sz="5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>
            <a:spLocks noGrp="1"/>
          </p:cNvSpPr>
          <p:nvPr>
            <p:ph type="body" idx="1"/>
          </p:nvPr>
        </p:nvSpPr>
        <p:spPr>
          <a:xfrm>
            <a:off x="311700" y="337600"/>
            <a:ext cx="8520600" cy="423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200">
                <a:latin typeface="Times New Roman"/>
                <a:ea typeface="Times New Roman"/>
                <a:cs typeface="Times New Roman"/>
                <a:sym typeface="Times New Roman"/>
              </a:rPr>
              <a:t>“You need a lot of data if you want to train/use CNN’s”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>
            <a:spLocks noGrp="1"/>
          </p:cNvSpPr>
          <p:nvPr>
            <p:ph type="body" idx="1"/>
          </p:nvPr>
        </p:nvSpPr>
        <p:spPr>
          <a:xfrm>
            <a:off x="311700" y="337600"/>
            <a:ext cx="8520600" cy="423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200">
                <a:latin typeface="Times New Roman"/>
                <a:ea typeface="Times New Roman"/>
                <a:cs typeface="Times New Roman"/>
                <a:sym typeface="Times New Roman"/>
              </a:rPr>
              <a:t>“You need a lot of data if you want to train/use CNN’s”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0" name="Google Shape;70;p15"/>
          <p:cNvSpPr txBox="1"/>
          <p:nvPr/>
        </p:nvSpPr>
        <p:spPr>
          <a:xfrm>
            <a:off x="1069600" y="3166850"/>
            <a:ext cx="6040200" cy="7047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Times New Roman"/>
                <a:ea typeface="Times New Roman"/>
                <a:cs typeface="Times New Roman"/>
                <a:sym typeface="Times New Roman"/>
              </a:rPr>
              <a:t>No. There are available pre-trained architectures where you can work with small amount of data.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Times New Roman"/>
                <a:ea typeface="Times New Roman"/>
                <a:cs typeface="Times New Roman"/>
                <a:sym typeface="Times New Roman"/>
              </a:rPr>
              <a:t>Neural Networks</a:t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0" name="Google Shape;6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6275" y="1279325"/>
            <a:ext cx="7388850" cy="361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9"/>
          <p:cNvSpPr txBox="1">
            <a:spLocks noGrp="1"/>
          </p:cNvSpPr>
          <p:nvPr>
            <p:ph type="title"/>
          </p:nvPr>
        </p:nvSpPr>
        <p:spPr>
          <a:xfrm>
            <a:off x="311700" y="1679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 Detection as Classification: Sliding Window</a:t>
            </a:r>
            <a:endParaRPr/>
          </a:p>
        </p:txBody>
      </p:sp>
      <p:sp>
        <p:nvSpPr>
          <p:cNvPr id="160" name="Google Shape;160;p2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61" name="Google Shape;16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275" y="1152475"/>
            <a:ext cx="8901351" cy="3713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Region Proposals</a:t>
            </a:r>
            <a:endParaRPr/>
          </a:p>
        </p:txBody>
      </p:sp>
      <p:sp>
        <p:nvSpPr>
          <p:cNvPr id="167" name="Google Shape;167;p3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68" name="Google Shape;16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025" y="1242250"/>
            <a:ext cx="8868099" cy="341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2"/>
          <p:cNvSpPr txBox="1">
            <a:spLocks noGrp="1"/>
          </p:cNvSpPr>
          <p:nvPr>
            <p:ph type="title"/>
          </p:nvPr>
        </p:nvSpPr>
        <p:spPr>
          <a:xfrm>
            <a:off x="217325" y="780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latin typeface="Times New Roman"/>
                <a:ea typeface="Times New Roman"/>
                <a:cs typeface="Times New Roman"/>
                <a:sym typeface="Times New Roman"/>
              </a:rPr>
              <a:t>Takeaway for your projects and beyond:</a:t>
            </a:r>
            <a:endParaRPr sz="3000"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81" name="Google Shape;18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03100"/>
            <a:ext cx="3800475" cy="3705225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32"/>
          <p:cNvSpPr txBox="1"/>
          <p:nvPr/>
        </p:nvSpPr>
        <p:spPr>
          <a:xfrm>
            <a:off x="1449775" y="720275"/>
            <a:ext cx="2419500" cy="276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Times New Roman"/>
                <a:ea typeface="Times New Roman"/>
                <a:cs typeface="Times New Roman"/>
                <a:sym typeface="Times New Roman"/>
              </a:rPr>
              <a:t>Other pretrained architectures</a:t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6" name="Google Shape;196;p3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229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Char char="●"/>
            </a:pPr>
            <a:r>
              <a:rPr lang="en" sz="2000" dirty="0">
                <a:latin typeface="Times New Roman"/>
                <a:ea typeface="Times New Roman"/>
                <a:cs typeface="Times New Roman"/>
                <a:sym typeface="Times New Roman"/>
              </a:rPr>
              <a:t>AlexNet</a:t>
            </a:r>
            <a:endParaRPr sz="20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Char char="●"/>
            </a:pPr>
            <a:r>
              <a:rPr lang="en" sz="2000" dirty="0">
                <a:latin typeface="Times New Roman"/>
                <a:ea typeface="Times New Roman"/>
                <a:cs typeface="Times New Roman"/>
                <a:sym typeface="Times New Roman"/>
              </a:rPr>
              <a:t>VGGNet</a:t>
            </a:r>
            <a:endParaRPr sz="20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Char char="●"/>
            </a:pPr>
            <a:r>
              <a:rPr lang="en" sz="2000" dirty="0">
                <a:latin typeface="Times New Roman"/>
                <a:ea typeface="Times New Roman"/>
                <a:cs typeface="Times New Roman"/>
                <a:sym typeface="Times New Roman"/>
              </a:rPr>
              <a:t>GoogLeNet</a:t>
            </a:r>
            <a:endParaRPr sz="20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Char char="●"/>
            </a:pPr>
            <a:r>
              <a:rPr lang="en" sz="2000" dirty="0">
                <a:latin typeface="Times New Roman"/>
                <a:ea typeface="Times New Roman"/>
                <a:cs typeface="Times New Roman"/>
                <a:sym typeface="Times New Roman"/>
              </a:rPr>
              <a:t>ResNet</a:t>
            </a: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Char char="●"/>
            </a:pPr>
            <a:r>
              <a:rPr lang="en" sz="2000" dirty="0">
                <a:latin typeface="Times New Roman"/>
                <a:ea typeface="Times New Roman"/>
                <a:cs typeface="Times New Roman"/>
                <a:sym typeface="Times New Roman"/>
              </a:rPr>
              <a:t>YOLO</a:t>
            </a:r>
            <a:endParaRPr sz="20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Times New Roman"/>
                <a:ea typeface="Times New Roman"/>
                <a:cs typeface="Times New Roman"/>
                <a:sym typeface="Times New Roman"/>
              </a:rPr>
              <a:t>Deep Neural Networks</a:t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6" name="Google Shape;6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489008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Times New Roman"/>
                <a:ea typeface="Times New Roman"/>
                <a:cs typeface="Times New Roman"/>
                <a:sym typeface="Times New Roman"/>
              </a:rPr>
              <a:t>CNN is everywhere</a:t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2" name="Google Shape;72;p16"/>
          <p:cNvSpPr txBox="1">
            <a:spLocks noGrp="1"/>
          </p:cNvSpPr>
          <p:nvPr>
            <p:ph type="body" idx="1"/>
          </p:nvPr>
        </p:nvSpPr>
        <p:spPr>
          <a:xfrm>
            <a:off x="311700" y="1254050"/>
            <a:ext cx="8520600" cy="263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Char char="●"/>
            </a:pPr>
            <a:r>
              <a:rPr lang="en" sz="2000">
                <a:latin typeface="Times New Roman"/>
                <a:ea typeface="Times New Roman"/>
                <a:cs typeface="Times New Roman"/>
                <a:sym typeface="Times New Roman"/>
              </a:rPr>
              <a:t>Image classification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Char char="●"/>
            </a:pPr>
            <a:r>
              <a:rPr lang="en" sz="2000">
                <a:latin typeface="Times New Roman"/>
                <a:ea typeface="Times New Roman"/>
                <a:cs typeface="Times New Roman"/>
                <a:sym typeface="Times New Roman"/>
              </a:rPr>
              <a:t>Image retrieval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Char char="●"/>
            </a:pPr>
            <a:r>
              <a:rPr lang="en" sz="2000">
                <a:latin typeface="Times New Roman"/>
                <a:ea typeface="Times New Roman"/>
                <a:cs typeface="Times New Roman"/>
                <a:sym typeface="Times New Roman"/>
              </a:rPr>
              <a:t>Object detection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Char char="●"/>
            </a:pPr>
            <a:r>
              <a:rPr lang="en" sz="2000">
                <a:latin typeface="Times New Roman"/>
                <a:ea typeface="Times New Roman"/>
                <a:cs typeface="Times New Roman"/>
                <a:sym typeface="Times New Roman"/>
              </a:rPr>
              <a:t>Image segmentation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Char char="●"/>
            </a:pPr>
            <a:r>
              <a:rPr lang="en" sz="2000">
                <a:latin typeface="Times New Roman"/>
                <a:ea typeface="Times New Roman"/>
                <a:cs typeface="Times New Roman"/>
                <a:sym typeface="Times New Roman"/>
              </a:rPr>
              <a:t>Self driving cars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Char char="●"/>
            </a:pPr>
            <a:r>
              <a:rPr lang="en" sz="2000">
                <a:latin typeface="Times New Roman"/>
                <a:ea typeface="Times New Roman"/>
                <a:cs typeface="Times New Roman"/>
                <a:sym typeface="Times New Roman"/>
              </a:rPr>
              <a:t>Face recognition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Times New Roman"/>
                <a:ea typeface="Times New Roman"/>
                <a:cs typeface="Times New Roman"/>
                <a:sym typeface="Times New Roman"/>
              </a:rPr>
              <a:t>Image classification</a:t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78" name="Google Shape;7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038" y="983424"/>
            <a:ext cx="7400925" cy="3176650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7"/>
          <p:cNvSpPr txBox="1"/>
          <p:nvPr/>
        </p:nvSpPr>
        <p:spPr>
          <a:xfrm>
            <a:off x="123600" y="4160075"/>
            <a:ext cx="8896800" cy="6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Using CNN’s we can classify the images as cat or dog.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Times New Roman"/>
                <a:ea typeface="Times New Roman"/>
                <a:cs typeface="Times New Roman"/>
                <a:sym typeface="Times New Roman"/>
              </a:rPr>
              <a:t>Image retrieval</a:t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5" name="Google Shape;85;p18"/>
          <p:cNvSpPr txBox="1"/>
          <p:nvPr/>
        </p:nvSpPr>
        <p:spPr>
          <a:xfrm>
            <a:off x="123600" y="4160075"/>
            <a:ext cx="8896800" cy="6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Using CNN’s we can retrieve similar images from database. False positives are marked in red.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86" name="Google Shape;8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475" y="1082325"/>
            <a:ext cx="6632924" cy="301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Times New Roman"/>
                <a:ea typeface="Times New Roman"/>
                <a:cs typeface="Times New Roman"/>
                <a:sym typeface="Times New Roman"/>
              </a:rPr>
              <a:t>Object detection</a:t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2" name="Google Shape;92;p19"/>
          <p:cNvSpPr txBox="1"/>
          <p:nvPr/>
        </p:nvSpPr>
        <p:spPr>
          <a:xfrm>
            <a:off x="123600" y="4160075"/>
            <a:ext cx="8896800" cy="6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Using CNN’s we can identify and locate objects in an image.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93" name="Google Shape;93;p19"/>
          <p:cNvPicPr preferRelativeResize="0"/>
          <p:nvPr/>
        </p:nvPicPr>
        <p:blipFill rotWithShape="1">
          <a:blip r:embed="rId3">
            <a:alphaModFix/>
          </a:blip>
          <a:srcRect l="920" t="-4200" r="-919" b="4200"/>
          <a:stretch/>
        </p:blipFill>
        <p:spPr>
          <a:xfrm>
            <a:off x="599225" y="1170125"/>
            <a:ext cx="6440825" cy="283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Times New Roman"/>
                <a:ea typeface="Times New Roman"/>
                <a:cs typeface="Times New Roman"/>
                <a:sym typeface="Times New Roman"/>
              </a:rPr>
              <a:t>Image segmentation</a:t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9" name="Google Shape;99;p20"/>
          <p:cNvSpPr txBox="1"/>
          <p:nvPr/>
        </p:nvSpPr>
        <p:spPr>
          <a:xfrm>
            <a:off x="123600" y="4160075"/>
            <a:ext cx="8896800" cy="6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Using CNN’s we can group the entities together in an image.  This grouping depends on the pixels, sharing certain features such as color, intensity, or texture.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00" name="Google Shape;100;p20"/>
          <p:cNvPicPr preferRelativeResize="0"/>
          <p:nvPr/>
        </p:nvPicPr>
        <p:blipFill rotWithShape="1">
          <a:blip r:embed="rId3">
            <a:alphaModFix/>
          </a:blip>
          <a:srcRect b="21029"/>
          <a:stretch/>
        </p:blipFill>
        <p:spPr>
          <a:xfrm>
            <a:off x="698525" y="1279350"/>
            <a:ext cx="5130125" cy="2325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834</Words>
  <Application>Microsoft Office PowerPoint</Application>
  <PresentationFormat>On-screen Show (16:9)</PresentationFormat>
  <Paragraphs>105</Paragraphs>
  <Slides>33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8" baseType="lpstr">
      <vt:lpstr>Arial</vt:lpstr>
      <vt:lpstr>Calibri</vt:lpstr>
      <vt:lpstr>Proxima Nova</vt:lpstr>
      <vt:lpstr>Times New Roman</vt:lpstr>
      <vt:lpstr>Simple Light</vt:lpstr>
      <vt:lpstr>Object Detection with CNN</vt:lpstr>
      <vt:lpstr>CNN (Convolutional Neural Networks)</vt:lpstr>
      <vt:lpstr>Neural Networks</vt:lpstr>
      <vt:lpstr>Deep Neural Networks</vt:lpstr>
      <vt:lpstr>CNN is everywhere</vt:lpstr>
      <vt:lpstr>Image classification</vt:lpstr>
      <vt:lpstr>Image retrieval</vt:lpstr>
      <vt:lpstr>Object detection</vt:lpstr>
      <vt:lpstr>Image segmentation</vt:lpstr>
      <vt:lpstr>Self driving cars</vt:lpstr>
      <vt:lpstr>Face recognition</vt:lpstr>
      <vt:lpstr>CNN Architecture</vt:lpstr>
      <vt:lpstr>Layers in CNN</vt:lpstr>
      <vt:lpstr>Why CNN</vt:lpstr>
      <vt:lpstr>Fully connected layer vs convolution layer</vt:lpstr>
      <vt:lpstr>What is convolution?</vt:lpstr>
      <vt:lpstr>Strides</vt:lpstr>
      <vt:lpstr>Padding</vt:lpstr>
      <vt:lpstr>Example of convolution</vt:lpstr>
      <vt:lpstr>Calculating output image size</vt:lpstr>
      <vt:lpstr>Filters</vt:lpstr>
      <vt:lpstr>Which size for filter and stride should we take?</vt:lpstr>
      <vt:lpstr>Convolution layer</vt:lpstr>
      <vt:lpstr>Pooling layer</vt:lpstr>
      <vt:lpstr>Fully connected layer</vt:lpstr>
      <vt:lpstr>Summary</vt:lpstr>
      <vt:lpstr>Pre-trained CNN Architectures</vt:lpstr>
      <vt:lpstr>PowerPoint Presentation</vt:lpstr>
      <vt:lpstr>PowerPoint Presentation</vt:lpstr>
      <vt:lpstr>Object Detection as Classification: Sliding Window</vt:lpstr>
      <vt:lpstr>Region Proposals</vt:lpstr>
      <vt:lpstr>Takeaway for your projects and beyond:</vt:lpstr>
      <vt:lpstr>Other pretrained architectures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Object Detection with CNN</dc:title>
  <cp:lastModifiedBy>Mounika Marreddy</cp:lastModifiedBy>
  <cp:revision>1</cp:revision>
  <dcterms:modified xsi:type="dcterms:W3CDTF">2024-01-10T06:46:44Z</dcterms:modified>
</cp:coreProperties>
</file>